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6"/>
  </p:notesMasterIdLst>
  <p:handoutMasterIdLst>
    <p:handoutMasterId r:id="rId17"/>
  </p:handoutMasterIdLst>
  <p:sldIdLst>
    <p:sldId id="1014" r:id="rId2"/>
    <p:sldId id="1030" r:id="rId3"/>
    <p:sldId id="1031" r:id="rId4"/>
    <p:sldId id="1032" r:id="rId5"/>
    <p:sldId id="1033" r:id="rId6"/>
    <p:sldId id="1034" r:id="rId7"/>
    <p:sldId id="1035" r:id="rId8"/>
    <p:sldId id="1036" r:id="rId9"/>
    <p:sldId id="1037" r:id="rId10"/>
    <p:sldId id="1038" r:id="rId11"/>
    <p:sldId id="1039" r:id="rId12"/>
    <p:sldId id="1041" r:id="rId13"/>
    <p:sldId id="1042" r:id="rId14"/>
    <p:sldId id="1040" r:id="rId15"/>
  </p:sldIdLst>
  <p:sldSz cx="9901238" cy="6840538"/>
  <p:notesSz cx="7099300" cy="10234613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55">
          <p15:clr>
            <a:srgbClr val="A4A3A4"/>
          </p15:clr>
        </p15:guide>
        <p15:guide id="2" pos="311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1A1A68"/>
    <a:srgbClr val="EAEAEA"/>
    <a:srgbClr val="00AF96"/>
    <a:srgbClr val="FA7800"/>
    <a:srgbClr val="00A096"/>
    <a:srgbClr val="31AA96"/>
    <a:srgbClr val="00AA8C"/>
    <a:srgbClr val="00B0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92" autoAdjust="0"/>
    <p:restoredTop sz="94783" autoAdjust="0"/>
  </p:normalViewPr>
  <p:slideViewPr>
    <p:cSldViewPr snapToGrid="0" snapToObjects="1">
      <p:cViewPr varScale="1">
        <p:scale>
          <a:sx n="92" d="100"/>
          <a:sy n="92" d="100"/>
        </p:scale>
        <p:origin x="1014" y="78"/>
      </p:cViewPr>
      <p:guideLst>
        <p:guide orient="horz" pos="2155"/>
        <p:guide pos="3113"/>
      </p:guideLst>
    </p:cSldViewPr>
  </p:slideViewPr>
  <p:outlineViewPr>
    <p:cViewPr>
      <p:scale>
        <a:sx n="33" d="100"/>
        <a:sy n="33" d="100"/>
      </p:scale>
      <p:origin x="0" y="-4722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 snapToObjects="1">
      <p:cViewPr>
        <p:scale>
          <a:sx n="75" d="100"/>
          <a:sy n="75" d="100"/>
        </p:scale>
        <p:origin x="-1602" y="66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33350"/>
            <a:ext cx="191959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796" tIns="47398" rIns="94796" bIns="47398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spcBef>
                <a:spcPct val="50000"/>
              </a:spcBef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91477" y="133350"/>
            <a:ext cx="191959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796" tIns="47398" rIns="94796" bIns="47398" numCol="1" anchor="ctr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spcBef>
                <a:spcPct val="50000"/>
              </a:spcBef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186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932989"/>
            <a:ext cx="191959" cy="28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796" tIns="47398" rIns="94796" bIns="47398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spcBef>
                <a:spcPct val="50000"/>
              </a:spcBef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186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612264" y="9929813"/>
            <a:ext cx="471172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796" tIns="47398" rIns="94796" bIns="47398" numCol="1" anchor="b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spcBef>
                <a:spcPct val="50000"/>
              </a:spcBef>
              <a:defRPr sz="1200"/>
            </a:lvl1pPr>
          </a:lstStyle>
          <a:p>
            <a:fld id="{82A4F185-2DC9-4A3B-9CBC-4606875833B9}" type="slidenum">
              <a:rPr lang="es-ES_tradnl" altLang="es-ES"/>
              <a:pPr/>
              <a:t>‹Nº›</a:t>
            </a:fld>
            <a:endParaRPr lang="es-ES_tradnl" alt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074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768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96" tIns="47398" rIns="94796" bIns="47398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46083" name="Rectangle 3075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615" y="1"/>
            <a:ext cx="307768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96" tIns="47398" rIns="94796" bIns="47398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45060" name="Rectangle 3076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3113" y="768350"/>
            <a:ext cx="555307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5" name="Rectangle 3077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103" y="4860925"/>
            <a:ext cx="520509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96" tIns="47398" rIns="94796" bIns="473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/>
              <a:t>Haga clic para modificar el estilo de texto del patrón</a:t>
            </a:r>
          </a:p>
          <a:p>
            <a:pPr lvl="1"/>
            <a:r>
              <a:rPr lang="es-ES_tradnl" noProof="0"/>
              <a:t>Segundo nivel</a:t>
            </a:r>
          </a:p>
          <a:p>
            <a:pPr lvl="2"/>
            <a:r>
              <a:rPr lang="es-ES_tradnl" noProof="0"/>
              <a:t>Tercer nivel</a:t>
            </a:r>
          </a:p>
          <a:p>
            <a:pPr lvl="3"/>
            <a:r>
              <a:rPr lang="es-ES_tradnl" noProof="0"/>
              <a:t>Cuarto nivel</a:t>
            </a:r>
          </a:p>
          <a:p>
            <a:pPr lvl="4"/>
            <a:r>
              <a:rPr lang="es-ES_tradnl" noProof="0"/>
              <a:t>Quinto nivel</a:t>
            </a:r>
          </a:p>
        </p:txBody>
      </p:sp>
      <p:sp>
        <p:nvSpPr>
          <p:cNvPr id="46086" name="Rectangle 3078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1"/>
            <a:ext cx="307768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96" tIns="47398" rIns="94796" bIns="47398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46087" name="Rectangle 3079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615" y="9721851"/>
            <a:ext cx="307768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96" tIns="47398" rIns="94796" bIns="47398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fld id="{A6B7DBC4-7D55-49CD-92EC-E9EA915A48EC}" type="slidenum">
              <a:rPr lang="es-ES_tradnl" altLang="es-ES"/>
              <a:pPr/>
              <a:t>‹Nº›</a:t>
            </a:fld>
            <a:endParaRPr lang="es-ES_tradnl" alt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25663"/>
            <a:ext cx="8415338" cy="146526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76675"/>
            <a:ext cx="6929438" cy="174783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4064903894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1667108400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062788" y="358775"/>
            <a:ext cx="2112962" cy="557847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719138" y="358775"/>
            <a:ext cx="6191250" cy="557847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2323623968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ítulo y diagrama u organigr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9138" y="358775"/>
            <a:ext cx="8456612" cy="10795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SmartArt"/>
          <p:cNvSpPr>
            <a:spLocks noGrp="1"/>
          </p:cNvSpPr>
          <p:nvPr>
            <p:ph type="dgm" idx="1"/>
          </p:nvPr>
        </p:nvSpPr>
        <p:spPr>
          <a:xfrm>
            <a:off x="719138" y="1619250"/>
            <a:ext cx="8456612" cy="4318000"/>
          </a:xfrm>
        </p:spPr>
        <p:txBody>
          <a:bodyPr/>
          <a:lstStyle/>
          <a:p>
            <a:pPr lvl="0"/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97413683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719138" y="358775"/>
            <a:ext cx="8456612" cy="5578475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372064549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2749916511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638" y="4395788"/>
            <a:ext cx="8415337" cy="13589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638" y="2898775"/>
            <a:ext cx="8415337" cy="14970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400800511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719138" y="1619250"/>
            <a:ext cx="4151312" cy="431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22850" y="1619250"/>
            <a:ext cx="4152900" cy="431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3280493793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0638" cy="1139825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1938"/>
            <a:ext cx="4375150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0113"/>
            <a:ext cx="4375150" cy="39401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29200" y="1531938"/>
            <a:ext cx="4376738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29200" y="2170113"/>
            <a:ext cx="4376738" cy="39401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3537910057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2392110094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9196149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7550" cy="115887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0325" y="273050"/>
            <a:ext cx="5535613" cy="58372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1925"/>
            <a:ext cx="3257550" cy="46783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0550244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39925" y="4787900"/>
            <a:ext cx="5942013" cy="5651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39925" y="611188"/>
            <a:ext cx="5942013" cy="41036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39925" y="5353050"/>
            <a:ext cx="5942013" cy="8032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261598273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19138" y="358775"/>
            <a:ext cx="8456612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72000" rIns="72000" bIns="720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ES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9138" y="1619250"/>
            <a:ext cx="8456612" cy="431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12" tIns="45656" rIns="91312" bIns="456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ES"/>
              <a:t>Primer nivel</a:t>
            </a:r>
          </a:p>
          <a:p>
            <a:pPr lvl="1"/>
            <a:r>
              <a:rPr lang="es-ES_tradnl" altLang="es-ES"/>
              <a:t>Segundo nivel</a:t>
            </a:r>
          </a:p>
          <a:p>
            <a:pPr lvl="2"/>
            <a:r>
              <a:rPr lang="es-ES_tradnl" altLang="es-ES"/>
              <a:t>Tercer nivel</a:t>
            </a:r>
          </a:p>
          <a:p>
            <a:pPr lvl="3"/>
            <a:r>
              <a:rPr lang="es-ES_tradnl" altLang="es-ES"/>
              <a:t>Cuarto nivel</a:t>
            </a:r>
          </a:p>
        </p:txBody>
      </p:sp>
      <p:pic>
        <p:nvPicPr>
          <p:cNvPr id="1028" name="Picture 7" descr="logosas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088063"/>
            <a:ext cx="12255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1757" name="Line 13"/>
          <p:cNvSpPr>
            <a:spLocks noChangeShapeType="1"/>
          </p:cNvSpPr>
          <p:nvPr userDrawn="1"/>
        </p:nvSpPr>
        <p:spPr bwMode="auto">
          <a:xfrm>
            <a:off x="0" y="1438275"/>
            <a:ext cx="9896475" cy="0"/>
          </a:xfrm>
          <a:prstGeom prst="line">
            <a:avLst/>
          </a:prstGeom>
          <a:noFill/>
          <a:ln w="44450">
            <a:solidFill>
              <a:srgbClr val="00A096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spcBef>
                <a:spcPct val="50000"/>
              </a:spcBef>
              <a:defRPr/>
            </a:pPr>
            <a:endParaRPr lang="es-ES" dirty="0">
              <a:cs typeface="+mn-cs"/>
            </a:endParaRPr>
          </a:p>
        </p:txBody>
      </p:sp>
      <p:pic>
        <p:nvPicPr>
          <p:cNvPr id="1030" name="Picture 18" descr="fondo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-7938"/>
            <a:ext cx="9906001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22" descr="logosalud"/>
          <p:cNvPicPr>
            <a:picLocks noChangeAspect="1" noChangeArrowheads="1"/>
          </p:cNvPicPr>
          <p:nvPr userDrawn="1"/>
        </p:nvPicPr>
        <p:blipFill>
          <a:blip r:embed="rId1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038850"/>
            <a:ext cx="122555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23" descr="SANIDAD-sin-fondo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0988" y="5867400"/>
            <a:ext cx="1995487" cy="97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1768" name="Line 24"/>
          <p:cNvSpPr>
            <a:spLocks noChangeShapeType="1"/>
          </p:cNvSpPr>
          <p:nvPr userDrawn="1"/>
        </p:nvSpPr>
        <p:spPr bwMode="auto">
          <a:xfrm>
            <a:off x="-1588" y="1035050"/>
            <a:ext cx="9896476" cy="0"/>
          </a:xfrm>
          <a:prstGeom prst="line">
            <a:avLst/>
          </a:prstGeom>
          <a:noFill/>
          <a:ln w="44450">
            <a:solidFill>
              <a:srgbClr val="00A096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spcBef>
                <a:spcPct val="50000"/>
              </a:spcBef>
              <a:defRPr/>
            </a:pPr>
            <a:endParaRPr lang="es-E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7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671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r" defTabSz="91281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A7800"/>
          </a:solidFill>
          <a:latin typeface="+mj-lt"/>
          <a:ea typeface="+mj-ea"/>
          <a:cs typeface="+mj-cs"/>
        </a:defRPr>
      </a:lvl1pPr>
      <a:lvl2pPr algn="r" defTabSz="91281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A7800"/>
          </a:solidFill>
          <a:latin typeface="Calibri" pitchFamily="34" charset="0"/>
        </a:defRPr>
      </a:lvl2pPr>
      <a:lvl3pPr algn="r" defTabSz="91281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A7800"/>
          </a:solidFill>
          <a:latin typeface="Calibri" pitchFamily="34" charset="0"/>
        </a:defRPr>
      </a:lvl3pPr>
      <a:lvl4pPr algn="r" defTabSz="91281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A7800"/>
          </a:solidFill>
          <a:latin typeface="Calibri" pitchFamily="34" charset="0"/>
        </a:defRPr>
      </a:lvl4pPr>
      <a:lvl5pPr algn="r" defTabSz="91281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A7800"/>
          </a:solidFill>
          <a:latin typeface="Calibri" pitchFamily="34" charset="0"/>
        </a:defRPr>
      </a:lvl5pPr>
      <a:lvl6pPr marL="457200" algn="r" defTabSz="912813" rtl="0" fontAlgn="base">
        <a:spcBef>
          <a:spcPct val="0"/>
        </a:spcBef>
        <a:spcAft>
          <a:spcPct val="0"/>
        </a:spcAft>
        <a:defRPr sz="3200" b="1">
          <a:solidFill>
            <a:srgbClr val="FA7800"/>
          </a:solidFill>
          <a:latin typeface="Calibri" pitchFamily="34" charset="0"/>
        </a:defRPr>
      </a:lvl6pPr>
      <a:lvl7pPr marL="914400" algn="r" defTabSz="912813" rtl="0" fontAlgn="base">
        <a:spcBef>
          <a:spcPct val="0"/>
        </a:spcBef>
        <a:spcAft>
          <a:spcPct val="0"/>
        </a:spcAft>
        <a:defRPr sz="3200" b="1">
          <a:solidFill>
            <a:srgbClr val="FA7800"/>
          </a:solidFill>
          <a:latin typeface="Calibri" pitchFamily="34" charset="0"/>
        </a:defRPr>
      </a:lvl7pPr>
      <a:lvl8pPr marL="1371600" algn="r" defTabSz="912813" rtl="0" fontAlgn="base">
        <a:spcBef>
          <a:spcPct val="0"/>
        </a:spcBef>
        <a:spcAft>
          <a:spcPct val="0"/>
        </a:spcAft>
        <a:defRPr sz="3200" b="1">
          <a:solidFill>
            <a:srgbClr val="FA7800"/>
          </a:solidFill>
          <a:latin typeface="Calibri" pitchFamily="34" charset="0"/>
        </a:defRPr>
      </a:lvl8pPr>
      <a:lvl9pPr marL="1828800" algn="r" defTabSz="912813" rtl="0" fontAlgn="base">
        <a:spcBef>
          <a:spcPct val="0"/>
        </a:spcBef>
        <a:spcAft>
          <a:spcPct val="0"/>
        </a:spcAft>
        <a:defRPr sz="3200" b="1">
          <a:solidFill>
            <a:srgbClr val="FA7800"/>
          </a:solidFill>
          <a:latin typeface="Calibri" pitchFamily="34" charset="0"/>
        </a:defRPr>
      </a:lvl9pPr>
    </p:titleStyle>
    <p:bodyStyle>
      <a:lvl1pPr marL="357188" indent="-357188" algn="l" defTabSz="912813" rtl="0" eaLnBrk="0" fontAlgn="base" hangingPunct="0">
        <a:spcBef>
          <a:spcPct val="30000"/>
        </a:spcBef>
        <a:spcAft>
          <a:spcPct val="0"/>
        </a:spcAft>
        <a:buFont typeface="Wingdings" panose="05000000000000000000" pitchFamily="2" charset="2"/>
        <a:buChar char="v"/>
        <a:defRPr sz="2400">
          <a:solidFill>
            <a:srgbClr val="00A096"/>
          </a:solidFill>
          <a:latin typeface="+mn-lt"/>
          <a:ea typeface="+mn-ea"/>
          <a:cs typeface="+mn-cs"/>
        </a:defRPr>
      </a:lvl1pPr>
      <a:lvl2pPr marL="804863" indent="-268288" algn="l" defTabSz="912813" rtl="0" eaLnBrk="0" fontAlgn="base" hangingPunct="0">
        <a:spcBef>
          <a:spcPct val="0"/>
        </a:spcBef>
        <a:spcAft>
          <a:spcPct val="0"/>
        </a:spcAft>
        <a:buChar char="•"/>
        <a:defRPr sz="2000">
          <a:solidFill>
            <a:srgbClr val="00A096"/>
          </a:solidFill>
          <a:latin typeface="+mn-lt"/>
        </a:defRPr>
      </a:lvl2pPr>
      <a:lvl3pPr marL="1252538" indent="-268288" algn="l" defTabSz="912813" rtl="0" eaLnBrk="0" fontAlgn="base" hangingPunct="0">
        <a:spcBef>
          <a:spcPct val="0"/>
        </a:spcBef>
        <a:spcAft>
          <a:spcPct val="0"/>
        </a:spcAft>
        <a:buFont typeface="Wingdings" panose="05000000000000000000" pitchFamily="2" charset="2"/>
        <a:buChar char="§"/>
        <a:defRPr>
          <a:solidFill>
            <a:srgbClr val="00A096"/>
          </a:solidFill>
          <a:latin typeface="+mn-lt"/>
        </a:defRPr>
      </a:lvl3pPr>
      <a:lvl4pPr marL="1700213" indent="-268288" algn="l" defTabSz="912813" rtl="0" eaLnBrk="0" fontAlgn="base" hangingPunct="0">
        <a:spcBef>
          <a:spcPct val="0"/>
        </a:spcBef>
        <a:spcAft>
          <a:spcPct val="0"/>
        </a:spcAft>
        <a:buFont typeface="Wingdings" panose="05000000000000000000" pitchFamily="2" charset="2"/>
        <a:buChar char="ü"/>
        <a:defRPr sz="1600">
          <a:solidFill>
            <a:srgbClr val="00A096"/>
          </a:solidFill>
          <a:latin typeface="+mn-lt"/>
        </a:defRPr>
      </a:lvl4pPr>
      <a:lvl5pPr marL="2108200" indent="-228600" algn="l" defTabSz="912813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rgbClr val="00A096"/>
          </a:solidFill>
          <a:latin typeface="Verdana" pitchFamily="34" charset="0"/>
        </a:defRPr>
      </a:lvl5pPr>
      <a:lvl6pPr marL="2565400" indent="-228600" algn="l" defTabSz="912813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00A096"/>
          </a:solidFill>
          <a:latin typeface="Verdana" pitchFamily="34" charset="0"/>
        </a:defRPr>
      </a:lvl6pPr>
      <a:lvl7pPr marL="3022600" indent="-228600" algn="l" defTabSz="912813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00A096"/>
          </a:solidFill>
          <a:latin typeface="Verdana" pitchFamily="34" charset="0"/>
        </a:defRPr>
      </a:lvl7pPr>
      <a:lvl8pPr marL="3479800" indent="-228600" algn="l" defTabSz="912813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00A096"/>
          </a:solidFill>
          <a:latin typeface="Verdana" pitchFamily="34" charset="0"/>
        </a:defRPr>
      </a:lvl8pPr>
      <a:lvl9pPr marL="3937000" indent="-228600" algn="l" defTabSz="912813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00A096"/>
          </a:solidFill>
          <a:latin typeface="Verdana" pitchFamily="34" charset="0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3" name="Text Box 13"/>
          <p:cNvSpPr txBox="1">
            <a:spLocks noChangeArrowheads="1"/>
          </p:cNvSpPr>
          <p:nvPr/>
        </p:nvSpPr>
        <p:spPr bwMode="auto">
          <a:xfrm>
            <a:off x="1215242" y="2649305"/>
            <a:ext cx="8018405" cy="255454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s-ES" sz="4000" b="1" dirty="0" smtClean="0">
                <a:solidFill>
                  <a:srgbClr val="CC3300"/>
                </a:solidFill>
              </a:rPr>
              <a:t>Puesta en marcha de medidas para la mejora de la AP ratificadas por la Mesa Sectorial</a:t>
            </a:r>
            <a:endParaRPr lang="es-ES" sz="4000" b="1" dirty="0">
              <a:solidFill>
                <a:srgbClr val="CC3300"/>
              </a:solidFill>
            </a:endParaRPr>
          </a:p>
          <a:p>
            <a:pPr algn="ctr"/>
            <a:endParaRPr lang="es-ES" sz="4000" dirty="0"/>
          </a:p>
        </p:txBody>
      </p:sp>
      <p:sp>
        <p:nvSpPr>
          <p:cNvPr id="215057" name="Text Box 17"/>
          <p:cNvSpPr txBox="1">
            <a:spLocks noChangeArrowheads="1"/>
          </p:cNvSpPr>
          <p:nvPr/>
        </p:nvSpPr>
        <p:spPr bwMode="auto">
          <a:xfrm>
            <a:off x="1340748" y="5176317"/>
            <a:ext cx="7326659" cy="95167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3192" b="1" dirty="0">
                <a:solidFill>
                  <a:srgbClr val="CC3300"/>
                </a:solidFill>
              </a:rPr>
              <a:t>              </a:t>
            </a:r>
            <a:endParaRPr lang="es-ES" sz="1596" b="1" i="1" dirty="0">
              <a:solidFill>
                <a:srgbClr val="000099"/>
              </a:solidFill>
            </a:endParaRPr>
          </a:p>
          <a:p>
            <a:pPr>
              <a:spcBef>
                <a:spcPct val="50000"/>
              </a:spcBef>
            </a:pPr>
            <a:r>
              <a:rPr lang="es-ES" sz="1596" b="1" i="1" dirty="0">
                <a:solidFill>
                  <a:srgbClr val="000099"/>
                </a:solidFill>
              </a:rPr>
              <a:t>                  				</a:t>
            </a:r>
            <a:endParaRPr lang="es-ES" sz="1596" b="1" i="1" dirty="0">
              <a:solidFill>
                <a:srgbClr val="FF0066"/>
              </a:solidFill>
            </a:endParaRPr>
          </a:p>
        </p:txBody>
      </p:sp>
      <p:pic>
        <p:nvPicPr>
          <p:cNvPr id="215058" name="Picture 18" descr="rubic_cub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788" y="72982"/>
            <a:ext cx="2370437" cy="2395846"/>
          </a:xfrm>
          <a:prstGeom prst="rect">
            <a:avLst/>
          </a:prstGeom>
          <a:noFill/>
        </p:spPr>
      </p:pic>
      <p:pic>
        <p:nvPicPr>
          <p:cNvPr id="215060" name="Picture 20" descr="mapa_biblioteca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61709" y="48906"/>
            <a:ext cx="2092399" cy="2523966"/>
          </a:xfrm>
          <a:prstGeom prst="rect">
            <a:avLst/>
          </a:prstGeom>
          <a:noFill/>
        </p:spPr>
      </p:pic>
      <p:pic>
        <p:nvPicPr>
          <p:cNvPr id="215061" name="Picture 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283673">
            <a:off x="7607521" y="558866"/>
            <a:ext cx="976994" cy="1370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 Box 17"/>
          <p:cNvSpPr txBox="1">
            <a:spLocks noChangeArrowheads="1"/>
          </p:cNvSpPr>
          <p:nvPr/>
        </p:nvSpPr>
        <p:spPr bwMode="auto">
          <a:xfrm>
            <a:off x="322811" y="5010044"/>
            <a:ext cx="9364113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ts val="0"/>
              </a:spcBef>
              <a:defRPr/>
            </a:pPr>
            <a:r>
              <a:rPr lang="es-ES" b="1" i="1" dirty="0">
                <a:solidFill>
                  <a:srgbClr val="000099"/>
                </a:solidFill>
                <a:latin typeface="Arial" charset="0"/>
                <a:cs typeface="Arial" charset="0"/>
              </a:rPr>
              <a:t>           	</a:t>
            </a:r>
            <a:r>
              <a:rPr lang="es-ES" b="1" i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Rueda de prensa del Departamento de Sanidad</a:t>
            </a:r>
          </a:p>
          <a:p>
            <a:pPr algn="r" eaLnBrk="0" hangingPunct="0">
              <a:spcBef>
                <a:spcPts val="0"/>
              </a:spcBef>
              <a:defRPr/>
            </a:pPr>
            <a:r>
              <a:rPr lang="es-ES" b="1" i="1" dirty="0">
                <a:solidFill>
                  <a:srgbClr val="000099"/>
                </a:solidFill>
                <a:latin typeface="Arial" charset="0"/>
                <a:cs typeface="Arial" charset="0"/>
              </a:rPr>
              <a:t>	</a:t>
            </a:r>
            <a:r>
              <a:rPr lang="es-ES" b="1" i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 		del Gobierno de Aragón                                                                </a:t>
            </a:r>
            <a:r>
              <a:rPr lang="es-ES" b="1" i="1" dirty="0">
                <a:solidFill>
                  <a:srgbClr val="000099"/>
                </a:solidFill>
                <a:latin typeface="Arial" charset="0"/>
                <a:cs typeface="Arial" charset="0"/>
              </a:rPr>
              <a:t>	</a:t>
            </a:r>
            <a:endParaRPr lang="es-ES" sz="1400" b="1" i="1" dirty="0">
              <a:solidFill>
                <a:srgbClr val="FF0066"/>
              </a:solidFill>
              <a:latin typeface="Arial" charset="0"/>
              <a:cs typeface="Arial" charset="0"/>
            </a:endParaRPr>
          </a:p>
          <a:p>
            <a:pPr algn="r" eaLnBrk="0" hangingPunct="0">
              <a:spcBef>
                <a:spcPts val="0"/>
              </a:spcBef>
              <a:defRPr/>
            </a:pPr>
            <a:r>
              <a:rPr lang="es-ES" b="1" i="1" dirty="0">
                <a:solidFill>
                  <a:srgbClr val="000099"/>
                </a:solidFill>
                <a:latin typeface="Arial" charset="0"/>
                <a:cs typeface="Arial" charset="0"/>
              </a:rPr>
              <a:t>		                   		</a:t>
            </a:r>
            <a:endParaRPr lang="es-ES" sz="1400" b="1" i="1" dirty="0">
              <a:solidFill>
                <a:srgbClr val="FF0066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7403641" y="5627835"/>
            <a:ext cx="23756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i="1" dirty="0">
                <a:solidFill>
                  <a:srgbClr val="C00000"/>
                </a:solidFill>
                <a:latin typeface="Arial" charset="0"/>
                <a:cs typeface="Arial" charset="0"/>
              </a:rPr>
              <a:t>2</a:t>
            </a:r>
            <a:r>
              <a:rPr lang="es-ES" sz="1600" b="1" i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7 </a:t>
            </a:r>
            <a:r>
              <a:rPr lang="es-ES" sz="1600" b="1" i="1" dirty="0">
                <a:solidFill>
                  <a:srgbClr val="C00000"/>
                </a:solidFill>
                <a:latin typeface="Arial" charset="0"/>
                <a:cs typeface="Arial" charset="0"/>
              </a:rPr>
              <a:t>de </a:t>
            </a:r>
            <a:r>
              <a:rPr lang="es-ES" sz="1600" b="1" i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febrero </a:t>
            </a:r>
            <a:r>
              <a:rPr lang="es-ES" sz="1600" b="1" i="1" dirty="0">
                <a:solidFill>
                  <a:srgbClr val="C00000"/>
                </a:solidFill>
                <a:latin typeface="Arial" charset="0"/>
                <a:cs typeface="Arial" charset="0"/>
              </a:rPr>
              <a:t>de </a:t>
            </a:r>
            <a:r>
              <a:rPr lang="es-ES" sz="1600" b="1" i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2023</a:t>
            </a:r>
            <a:endParaRPr lang="es-ES" sz="1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4045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36348" y="1274120"/>
            <a:ext cx="8456612" cy="43180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s-ES" b="1" dirty="0" smtClean="0">
                <a:solidFill>
                  <a:schemeClr val="accent6">
                    <a:lumMod val="75000"/>
                  </a:schemeClr>
                </a:solidFill>
              </a:rPr>
              <a:t>Con carácter general se comienza con 1 consulta por centro en aquellos equipos con mayor presión asistencial y demoras superiores a 3 días.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b="1" dirty="0" smtClean="0">
                <a:solidFill>
                  <a:schemeClr val="accent6">
                    <a:lumMod val="75000"/>
                  </a:schemeClr>
                </a:solidFill>
              </a:rPr>
              <a:t> Citación desde las unidades de Admisión (UA) solo para la modalidad de “cita presencial”. Y solo cuando se superen las demoras de 3 días laborables.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b="1" dirty="0" smtClean="0">
                <a:solidFill>
                  <a:schemeClr val="accent6">
                    <a:lumMod val="75000"/>
                  </a:schemeClr>
                </a:solidFill>
              </a:rPr>
              <a:t>Trabajo de las DAP con coordinadores y UA para gestionar las citaciones. Se remitirán Instrucciones específicas para las UA.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b="1" dirty="0" smtClean="0">
                <a:solidFill>
                  <a:schemeClr val="accent6">
                    <a:lumMod val="75000"/>
                  </a:schemeClr>
                </a:solidFill>
              </a:rPr>
              <a:t>Posibilidad de cita igualmente desde las consultas CARE a criterio de la enfermera responsable.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b="1" dirty="0" smtClean="0">
                <a:solidFill>
                  <a:schemeClr val="accent6">
                    <a:lumMod val="75000"/>
                  </a:schemeClr>
                </a:solidFill>
              </a:rPr>
              <a:t>Enfermería: mismas condiciones.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s-ES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247426" y="177815"/>
            <a:ext cx="9434456" cy="17861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2800" b="1" dirty="0" smtClean="0">
                <a:solidFill>
                  <a:srgbClr val="CC33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AGENDAS DE “APOYO AL EQUIPO (MEDICINA DE FAMILIA/PEDIATRÍA” (II)</a:t>
            </a:r>
            <a:endParaRPr lang="es-ES" sz="2800" b="1" dirty="0">
              <a:solidFill>
                <a:srgbClr val="CC33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5469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36348" y="1497335"/>
            <a:ext cx="8456612" cy="43180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s-ES" sz="2600" b="1" dirty="0" smtClean="0">
                <a:solidFill>
                  <a:schemeClr val="accent6">
                    <a:lumMod val="75000"/>
                  </a:schemeClr>
                </a:solidFill>
              </a:rPr>
              <a:t>Implantación en todos los EAP de acuerdo con lo que se establece en el Acuerdo de Gestión Clínica de todos los centros de salud para 2022-2023.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sz="2600" b="1" dirty="0" smtClean="0">
                <a:solidFill>
                  <a:schemeClr val="accent6">
                    <a:lumMod val="75000"/>
                  </a:schemeClr>
                </a:solidFill>
              </a:rPr>
              <a:t>Gestión de la demanda por profesionales de enfermería con resolución de forma autónoma (en procesos protocolizados) o de forma colaborativa con el médicos de familia o pediatra.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sz="2600" b="1" dirty="0" smtClean="0">
                <a:solidFill>
                  <a:schemeClr val="accent6">
                    <a:lumMod val="75000"/>
                  </a:schemeClr>
                </a:solidFill>
              </a:rPr>
              <a:t>Cuando se precise colaboración con el facultativo se derivará a su consulta para ser atendido en ella o bien en la consulta de apoyo al equipo a criterio del facultativo.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247426" y="97805"/>
            <a:ext cx="9434456" cy="17861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3200" b="1" dirty="0" smtClean="0">
                <a:solidFill>
                  <a:srgbClr val="CC33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CONSULTAS DE ALTA RESOLUCIÓN</a:t>
            </a:r>
          </a:p>
          <a:p>
            <a:pPr algn="ctr"/>
            <a:r>
              <a:rPr lang="es-ES" sz="3200" b="1" dirty="0" smtClean="0">
                <a:solidFill>
                  <a:srgbClr val="CC33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 ENFERMERÍA (CARE)</a:t>
            </a:r>
            <a:endParaRPr lang="es-ES" sz="3200" b="1" dirty="0">
              <a:solidFill>
                <a:srgbClr val="CC33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734900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36348" y="1554485"/>
            <a:ext cx="8456612" cy="43180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s-ES" sz="2600" b="1" dirty="0" smtClean="0">
                <a:solidFill>
                  <a:schemeClr val="accent6">
                    <a:lumMod val="75000"/>
                  </a:schemeClr>
                </a:solidFill>
              </a:rPr>
              <a:t>Campañas informativas a la población sobre el uso de los recursos sanitarios.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sz="2600" b="1" dirty="0" smtClean="0">
                <a:solidFill>
                  <a:schemeClr val="accent6">
                    <a:lumMod val="75000"/>
                  </a:schemeClr>
                </a:solidFill>
              </a:rPr>
              <a:t>Incremento de la retribución en concepto de productividad por tarjeta sanitaria (TIS) para </a:t>
            </a:r>
            <a:r>
              <a:rPr lang="es-ES" sz="2600" b="1" dirty="0" smtClean="0">
                <a:solidFill>
                  <a:srgbClr val="C00000"/>
                </a:solidFill>
              </a:rPr>
              <a:t>MF/</a:t>
            </a:r>
            <a:r>
              <a:rPr lang="es-ES" sz="2600" b="1" dirty="0" err="1" smtClean="0">
                <a:solidFill>
                  <a:srgbClr val="C00000"/>
                </a:solidFill>
              </a:rPr>
              <a:t>Ped</a:t>
            </a:r>
            <a:r>
              <a:rPr lang="es-ES" sz="2600" b="1" dirty="0" smtClean="0">
                <a:solidFill>
                  <a:srgbClr val="C00000"/>
                </a:solidFill>
              </a:rPr>
              <a:t>/Enf</a:t>
            </a:r>
            <a:r>
              <a:rPr lang="es-ES" sz="2600" b="1" dirty="0" smtClean="0">
                <a:solidFill>
                  <a:schemeClr val="accent6">
                    <a:lumMod val="75000"/>
                  </a:schemeClr>
                </a:solidFill>
              </a:rPr>
              <a:t> en los intervalos de edad de 7-13 años y el de &gt; 80 años.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sz="2600" b="1" dirty="0" smtClean="0">
                <a:solidFill>
                  <a:schemeClr val="accent6">
                    <a:lumMod val="75000"/>
                  </a:schemeClr>
                </a:solidFill>
              </a:rPr>
              <a:t>Se establece el máximo de TIS en 1.600 en MF/Enf y en 1.000 en Pediatría. Compromiso de creación de nuevas plazas en los centros que superen esas cifras.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247426" y="223535"/>
            <a:ext cx="9434456" cy="17861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4000" b="1" dirty="0" smtClean="0">
                <a:solidFill>
                  <a:srgbClr val="CC33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MEDIDAS ADICIONALES</a:t>
            </a:r>
            <a:endParaRPr lang="es-ES" sz="4000" b="1" dirty="0">
              <a:solidFill>
                <a:srgbClr val="CC33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6114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30658" y="1052900"/>
            <a:ext cx="8456612" cy="43180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s-ES" sz="2600" b="1" dirty="0" smtClean="0">
                <a:solidFill>
                  <a:schemeClr val="accent6">
                    <a:lumMod val="75000"/>
                  </a:schemeClr>
                </a:solidFill>
              </a:rPr>
              <a:t>Medidas relacionadas con la atención continuada: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ES" sz="2200" b="1" dirty="0" smtClean="0">
                <a:solidFill>
                  <a:srgbClr val="C00000"/>
                </a:solidFill>
              </a:rPr>
              <a:t>Evaluación continua de necesidades en la ciudad de Zaragoza.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ES" sz="2200" b="1" dirty="0" smtClean="0">
                <a:solidFill>
                  <a:srgbClr val="C00000"/>
                </a:solidFill>
              </a:rPr>
              <a:t>Atención en centros rurales, con apertura 24 horas.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ES" sz="2200" b="1" dirty="0" smtClean="0">
                <a:solidFill>
                  <a:srgbClr val="C00000"/>
                </a:solidFill>
              </a:rPr>
              <a:t>Integración del personal MAC/EAC en los equipos.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ES" sz="2200" b="1" dirty="0" smtClean="0">
                <a:solidFill>
                  <a:srgbClr val="C00000"/>
                </a:solidFill>
              </a:rPr>
              <a:t>Medidas en relación con la IT.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ES" sz="2200" b="1" dirty="0" smtClean="0">
                <a:solidFill>
                  <a:srgbClr val="C00000"/>
                </a:solidFill>
              </a:rPr>
              <a:t>Jornada complementaria (jornada especial).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ES" sz="2200" b="1" dirty="0" smtClean="0">
                <a:solidFill>
                  <a:srgbClr val="C00000"/>
                </a:solidFill>
              </a:rPr>
              <a:t>Planificación de la actividad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ES" sz="2200" b="1" dirty="0" smtClean="0">
                <a:solidFill>
                  <a:srgbClr val="C00000"/>
                </a:solidFill>
              </a:rPr>
              <a:t>Productividad fija: aumento 5% retrib. desde 1-7-2022 y aumento a MAC/EAC nivel 3 (Sector) cuando se desplazan de su centro habitual (efecto 1-1-2023).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ES" sz="2200" b="1" dirty="0" smtClean="0">
                <a:solidFill>
                  <a:srgbClr val="C00000"/>
                </a:solidFill>
              </a:rPr>
              <a:t>Complemento de atención continuada en vacaciones.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ES" sz="2200" b="1" dirty="0" smtClean="0">
                <a:solidFill>
                  <a:srgbClr val="C00000"/>
                </a:solidFill>
              </a:rPr>
              <a:t>Movilidad por necesidades asistenciales.</a:t>
            </a:r>
            <a:endParaRPr lang="es-ES" sz="22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354013" lvl="1" indent="-354013" algn="just" defTabSz="720725">
              <a:buFont typeface="Wingdings" panose="05000000000000000000" pitchFamily="2" charset="2"/>
              <a:buChar char="Ø"/>
            </a:pPr>
            <a:r>
              <a:rPr lang="es-ES" sz="2600" b="1" dirty="0" smtClean="0">
                <a:solidFill>
                  <a:schemeClr val="accent6">
                    <a:lumMod val="75000"/>
                  </a:schemeClr>
                </a:solidFill>
                <a:ea typeface="+mn-ea"/>
                <a:cs typeface="+mn-cs"/>
              </a:rPr>
              <a:t>Seguridad </a:t>
            </a:r>
            <a:r>
              <a:rPr lang="es-ES" sz="2600" b="1" dirty="0">
                <a:solidFill>
                  <a:schemeClr val="accent6">
                    <a:lumMod val="75000"/>
                  </a:schemeClr>
                </a:solidFill>
                <a:ea typeface="+mn-ea"/>
                <a:cs typeface="+mn-cs"/>
              </a:rPr>
              <a:t>laboral en los centros de trabajo</a:t>
            </a:r>
            <a:r>
              <a:rPr lang="es-ES" sz="2600" b="1" dirty="0" smtClean="0">
                <a:solidFill>
                  <a:schemeClr val="accent6">
                    <a:lumMod val="75000"/>
                  </a:schemeClr>
                </a:solidFill>
                <a:ea typeface="+mn-ea"/>
                <a:cs typeface="+mn-cs"/>
              </a:rPr>
              <a:t>.</a:t>
            </a:r>
            <a:endParaRPr lang="es-ES" sz="2600" b="1" dirty="0" smtClean="0">
              <a:solidFill>
                <a:schemeClr val="accent6">
                  <a:lumMod val="75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247426" y="223535"/>
            <a:ext cx="9434456" cy="17861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4000" b="1" dirty="0" smtClean="0">
                <a:solidFill>
                  <a:srgbClr val="CC33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MEDIDAS ADICIONALES (II)</a:t>
            </a:r>
            <a:endParaRPr lang="es-ES" sz="4000" b="1" dirty="0">
              <a:solidFill>
                <a:srgbClr val="CC33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345520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36348" y="994415"/>
            <a:ext cx="8456612" cy="43180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s-ES" sz="2600" b="1" dirty="0" smtClean="0">
                <a:solidFill>
                  <a:schemeClr val="accent6">
                    <a:lumMod val="75000"/>
                  </a:schemeClr>
                </a:solidFill>
              </a:rPr>
              <a:t>Trabajo conjunto de Gerencia del SALUD con las DAP para la puesta en marcha de las acciones.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sz="2600" b="1" dirty="0" smtClean="0">
                <a:solidFill>
                  <a:schemeClr val="accent6">
                    <a:lumMod val="75000"/>
                  </a:schemeClr>
                </a:solidFill>
              </a:rPr>
              <a:t>Trabajo conjunto de las DAP con los coordinadores médicos y de enfermería de los EAP para adaptar las acciones a la realidad de cada centro de salud.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sz="2600" b="1" dirty="0" smtClean="0">
                <a:solidFill>
                  <a:schemeClr val="accent6">
                    <a:lumMod val="75000"/>
                  </a:schemeClr>
                </a:solidFill>
              </a:rPr>
              <a:t>Seguimiento semanal de las consultas de apoyo al equipo para ir adaptando su oferta a las necesidades de cada centro de salud (coordinadores de EAP + DAP + Gerencia del SALUD).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sz="2600" b="1" dirty="0" smtClean="0">
                <a:solidFill>
                  <a:schemeClr val="accent6">
                    <a:lumMod val="75000"/>
                  </a:schemeClr>
                </a:solidFill>
              </a:rPr>
              <a:t>El objetivo más importante es mejorar la atención sanitaria que prestamos a nuestros pacientes con el mínimo de demoras en la citación.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247426" y="189245"/>
            <a:ext cx="9434456" cy="17861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b="1" dirty="0" smtClean="0">
                <a:solidFill>
                  <a:srgbClr val="CC33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CONSIDERACIONES FINALES</a:t>
            </a:r>
            <a:endParaRPr lang="es-ES" b="1" dirty="0">
              <a:solidFill>
                <a:srgbClr val="CC33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32803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19138" y="1750138"/>
            <a:ext cx="8456612" cy="43180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s-ES" sz="2600" b="1" dirty="0" smtClean="0">
                <a:solidFill>
                  <a:schemeClr val="accent6">
                    <a:lumMod val="75000"/>
                  </a:schemeClr>
                </a:solidFill>
              </a:rPr>
              <a:t>Preacuerdo para la desconvocatoria de huelga en AP (CESM-FASAMET) alcanzado el 19 de </a:t>
            </a:r>
            <a:r>
              <a:rPr lang="es-ES" sz="2600" b="1" dirty="0" smtClean="0">
                <a:solidFill>
                  <a:schemeClr val="accent6">
                    <a:lumMod val="75000"/>
                  </a:schemeClr>
                </a:solidFill>
              </a:rPr>
              <a:t>enero </a:t>
            </a:r>
            <a:r>
              <a:rPr lang="es-ES" sz="2600" b="1" dirty="0" smtClean="0">
                <a:solidFill>
                  <a:schemeClr val="accent6">
                    <a:lumMod val="75000"/>
                  </a:schemeClr>
                </a:solidFill>
              </a:rPr>
              <a:t>de 2023.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sz="2600" b="1" dirty="0" smtClean="0">
                <a:solidFill>
                  <a:schemeClr val="accent6">
                    <a:lumMod val="75000"/>
                  </a:schemeClr>
                </a:solidFill>
              </a:rPr>
              <a:t>Ratificación de este preacuerdo por la Mesa Sectorial de Sanidad del pasado 24 de febrero.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sz="2600" b="1" dirty="0" smtClean="0">
                <a:solidFill>
                  <a:schemeClr val="accent6">
                    <a:lumMod val="75000"/>
                  </a:schemeClr>
                </a:solidFill>
              </a:rPr>
              <a:t>Acuerdo pendiente de aprobación por el Consejo de Gobierno de Aragón.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sz="2600" b="1" dirty="0" smtClean="0">
                <a:solidFill>
                  <a:schemeClr val="accent6">
                    <a:lumMod val="75000"/>
                  </a:schemeClr>
                </a:solidFill>
              </a:rPr>
              <a:t>Negociación en curso con organizaciones UGT, CCOO y CSIF por convocatoria de huelga para el 31 de marzo próximo.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1340748" y="231605"/>
            <a:ext cx="6840538" cy="17861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4800" b="1" dirty="0" smtClean="0">
                <a:solidFill>
                  <a:srgbClr val="CC33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ANTECEDENTES</a:t>
            </a:r>
            <a:endParaRPr lang="es-ES" sz="4800" b="1" dirty="0">
              <a:solidFill>
                <a:srgbClr val="CC33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50381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36348" y="1341347"/>
            <a:ext cx="8456612" cy="43180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s-ES" sz="2600" b="1" dirty="0" smtClean="0">
                <a:solidFill>
                  <a:schemeClr val="accent6">
                    <a:lumMod val="75000"/>
                  </a:schemeClr>
                </a:solidFill>
              </a:rPr>
              <a:t>Publicación en BOA el </a:t>
            </a:r>
            <a:r>
              <a:rPr lang="es-ES" sz="2600" b="1" dirty="0">
                <a:solidFill>
                  <a:schemeClr val="accent6">
                    <a:lumMod val="75000"/>
                  </a:schemeClr>
                </a:solidFill>
              </a:rPr>
              <a:t>día 28 de febrero </a:t>
            </a:r>
            <a:r>
              <a:rPr lang="es-ES" sz="2600" b="1" dirty="0" smtClean="0">
                <a:solidFill>
                  <a:schemeClr val="accent6">
                    <a:lumMod val="75000"/>
                  </a:schemeClr>
                </a:solidFill>
              </a:rPr>
              <a:t>de las Instrucciones para la reducción de la carga burocrática en el ámbito de la Atención Primaria.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247426" y="339185"/>
            <a:ext cx="9434456" cy="17861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3400" b="1" dirty="0" smtClean="0">
                <a:solidFill>
                  <a:srgbClr val="CC33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MEDIDAS SOBRE DESBUROCRATIZACIÓN</a:t>
            </a:r>
            <a:endParaRPr lang="es-ES" sz="3400" b="1" dirty="0">
              <a:solidFill>
                <a:srgbClr val="CC33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495" y="2522342"/>
            <a:ext cx="8651022" cy="163011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6276" y="4200544"/>
            <a:ext cx="7695220" cy="1619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33153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36348" y="1430989"/>
            <a:ext cx="8456612" cy="43180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s-ES" sz="2600" b="1" dirty="0" smtClean="0">
                <a:solidFill>
                  <a:schemeClr val="accent6">
                    <a:lumMod val="75000"/>
                  </a:schemeClr>
                </a:solidFill>
              </a:rPr>
              <a:t>Maternidad y riesgo durante el embarazo.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sz="2600" b="1" dirty="0" smtClean="0">
                <a:solidFill>
                  <a:schemeClr val="accent6">
                    <a:lumMod val="75000"/>
                  </a:schemeClr>
                </a:solidFill>
              </a:rPr>
              <a:t>Incapacidad temporal.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sz="2600" b="1" dirty="0" smtClean="0">
                <a:solidFill>
                  <a:schemeClr val="accent6">
                    <a:lumMod val="75000"/>
                  </a:schemeClr>
                </a:solidFill>
              </a:rPr>
              <a:t>Prescripción farmacéutica.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sz="2600" b="1" dirty="0" smtClean="0">
                <a:solidFill>
                  <a:schemeClr val="accent6">
                    <a:lumMod val="75000"/>
                  </a:schemeClr>
                </a:solidFill>
              </a:rPr>
              <a:t>Interconsulta con Atención Hospitalaria.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sz="2600" b="1" dirty="0" smtClean="0">
                <a:solidFill>
                  <a:schemeClr val="accent6">
                    <a:lumMod val="75000"/>
                  </a:schemeClr>
                </a:solidFill>
              </a:rPr>
              <a:t>Transporte sanitario.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sz="2600" b="1" dirty="0" smtClean="0">
                <a:solidFill>
                  <a:schemeClr val="accent6">
                    <a:lumMod val="75000"/>
                  </a:schemeClr>
                </a:solidFill>
              </a:rPr>
              <a:t>Emisión de justificantes e informes.</a:t>
            </a:r>
          </a:p>
          <a:p>
            <a:pPr marL="0" indent="0" algn="just">
              <a:buNone/>
            </a:pPr>
            <a:r>
              <a:rPr lang="es-ES" sz="2600" b="1" dirty="0" smtClean="0">
                <a:solidFill>
                  <a:srgbClr val="C00000"/>
                </a:solidFill>
              </a:rPr>
              <a:t>28/2: Publicación en BOA y remisión a Gerencias de Sector como responsables de su puesta en marcha y seguimiento.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s-ES" sz="26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es-ES" sz="26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endParaRPr lang="es-ES" sz="22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247426" y="339185"/>
            <a:ext cx="9434456" cy="17861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3400" b="1" dirty="0" smtClean="0">
                <a:solidFill>
                  <a:srgbClr val="CC33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MEDIDAS SOBRE DESBUROCRATIZACIÓN</a:t>
            </a:r>
            <a:endParaRPr lang="es-ES" sz="3400" b="1" dirty="0">
              <a:solidFill>
                <a:srgbClr val="CC33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076054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36348" y="1576229"/>
            <a:ext cx="8456612" cy="43180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s-ES" sz="2600" b="1" dirty="0" smtClean="0">
                <a:solidFill>
                  <a:schemeClr val="accent6">
                    <a:lumMod val="75000"/>
                  </a:schemeClr>
                </a:solidFill>
              </a:rPr>
              <a:t>Se reconoce un complemento retributivo a médicos de familia y enfermeras con nombramiento de tutores de formación sanitaria especializada.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sz="2600" b="1" dirty="0" smtClean="0">
                <a:solidFill>
                  <a:schemeClr val="accent6">
                    <a:lumMod val="75000"/>
                  </a:schemeClr>
                </a:solidFill>
              </a:rPr>
              <a:t>Igualmente se reconoce un complemento para los colaboradores docentes de Pediatría con </a:t>
            </a:r>
            <a:r>
              <a:rPr lang="es-ES" sz="2600" b="1" dirty="0" smtClean="0">
                <a:solidFill>
                  <a:schemeClr val="accent6">
                    <a:lumMod val="75000"/>
                  </a:schemeClr>
                </a:solidFill>
              </a:rPr>
              <a:t>MIR </a:t>
            </a:r>
            <a:r>
              <a:rPr lang="es-ES" sz="2600" b="1" dirty="0" smtClean="0">
                <a:solidFill>
                  <a:schemeClr val="accent6">
                    <a:lumMod val="75000"/>
                  </a:schemeClr>
                </a:solidFill>
              </a:rPr>
              <a:t>a su cargo durante el tiempo efectivo de rotación del residente.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sz="2600" b="1" dirty="0" smtClean="0">
                <a:solidFill>
                  <a:schemeClr val="accent6">
                    <a:lumMod val="75000"/>
                  </a:schemeClr>
                </a:solidFill>
              </a:rPr>
              <a:t>Medida efectiva con la incorporación de los nuevos residentes prevista para el próximo mes de mayo.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247426" y="177815"/>
            <a:ext cx="9434456" cy="17861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2800" b="1" dirty="0" smtClean="0">
                <a:solidFill>
                  <a:srgbClr val="CC33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RETRIBUCIÓN A TUTORES MIR/EIR Y COLABORADORES DOCENTES DE PEDIATRÍA</a:t>
            </a:r>
            <a:endParaRPr lang="es-ES" sz="2800" b="1" dirty="0">
              <a:solidFill>
                <a:srgbClr val="CC33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446150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36348" y="1145910"/>
            <a:ext cx="8712452" cy="43180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s-ES" sz="2600" b="1" dirty="0" smtClean="0">
                <a:solidFill>
                  <a:schemeClr val="accent6">
                    <a:lumMod val="75000"/>
                  </a:schemeClr>
                </a:solidFill>
              </a:rPr>
              <a:t>Autorizadas por las DAP siempre que existan dificultades para la realización de las sustituciones de profesionales por contingencias o permisos reglamentarios.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sz="2600" b="1" dirty="0" smtClean="0">
                <a:solidFill>
                  <a:schemeClr val="accent6">
                    <a:lumMod val="75000"/>
                  </a:schemeClr>
                </a:solidFill>
              </a:rPr>
              <a:t>Carácter voluntario.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sz="2600" b="1" dirty="0" smtClean="0">
                <a:solidFill>
                  <a:schemeClr val="accent6">
                    <a:lumMod val="75000"/>
                  </a:schemeClr>
                </a:solidFill>
              </a:rPr>
              <a:t>Dos modalidades para médicos de familia/pediatras: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ES" sz="2200" b="1" dirty="0" smtClean="0">
                <a:solidFill>
                  <a:schemeClr val="accent6">
                    <a:lumMod val="75000"/>
                  </a:schemeClr>
                </a:solidFill>
              </a:rPr>
              <a:t>En el mismo horario de trabajo: complemento retributivo del 100% de la plaza sustituida.</a:t>
            </a:r>
            <a:endParaRPr lang="es-ES" sz="2200" b="1" dirty="0">
              <a:solidFill>
                <a:schemeClr val="accent6">
                  <a:lumMod val="75000"/>
                </a:schemeClr>
              </a:solidFill>
            </a:endParaRP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ES" sz="2200" b="1" dirty="0" smtClean="0">
                <a:solidFill>
                  <a:schemeClr val="accent6">
                    <a:lumMod val="75000"/>
                  </a:schemeClr>
                </a:solidFill>
              </a:rPr>
              <a:t>Con ampliación horaria de al menos 2 horas de trabajo: complemento retributivo del 125%</a:t>
            </a:r>
            <a:r>
              <a:rPr lang="es-ES" sz="2200" b="1" dirty="0">
                <a:solidFill>
                  <a:srgbClr val="C00000"/>
                </a:solidFill>
              </a:rPr>
              <a:t> </a:t>
            </a:r>
            <a:r>
              <a:rPr lang="es-ES" sz="2200" b="1" dirty="0">
                <a:solidFill>
                  <a:schemeClr val="accent6">
                    <a:lumMod val="75000"/>
                  </a:schemeClr>
                </a:solidFill>
              </a:rPr>
              <a:t>de la plaza sustituida</a:t>
            </a:r>
            <a:r>
              <a:rPr lang="es-ES" sz="2200" b="1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</a:p>
          <a:p>
            <a:pPr marL="357188" lvl="1" indent="-357188" algn="just">
              <a:spcBef>
                <a:spcPct val="30000"/>
              </a:spcBef>
              <a:buFont typeface="Wingdings" panose="05000000000000000000" pitchFamily="2" charset="2"/>
              <a:buChar char="Ø"/>
            </a:pPr>
            <a:r>
              <a:rPr lang="es-ES" sz="2600" b="1" dirty="0" smtClean="0">
                <a:solidFill>
                  <a:schemeClr val="accent6">
                    <a:lumMod val="75000"/>
                  </a:schemeClr>
                </a:solidFill>
                <a:ea typeface="+mn-ea"/>
                <a:cs typeface="+mn-cs"/>
              </a:rPr>
              <a:t>Posibilidad de aplicación al personal de Área y Enfermería de SM.</a:t>
            </a:r>
            <a:endParaRPr lang="es-ES" sz="2600" b="1" dirty="0">
              <a:solidFill>
                <a:schemeClr val="accent6">
                  <a:lumMod val="75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247426" y="242363"/>
            <a:ext cx="9434456" cy="17861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b="1" dirty="0" smtClean="0">
                <a:solidFill>
                  <a:srgbClr val="CC33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ACUMULACIÓN DE CUPOS</a:t>
            </a:r>
            <a:endParaRPr lang="es-ES" b="1" dirty="0">
              <a:solidFill>
                <a:srgbClr val="CC33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577584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36348" y="1416653"/>
            <a:ext cx="8456612" cy="43180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s-ES" sz="2600" b="1" dirty="0" smtClean="0">
                <a:solidFill>
                  <a:schemeClr val="accent6">
                    <a:lumMod val="75000"/>
                  </a:schemeClr>
                </a:solidFill>
              </a:rPr>
              <a:t>Podrá ser solicitada por MF y ENF cuando se cumplan los 55 años y sin necesidad de realizar actividad adicional “sustitutoria”.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sz="2600" b="1" dirty="0" smtClean="0">
                <a:solidFill>
                  <a:schemeClr val="accent6">
                    <a:lumMod val="75000"/>
                  </a:schemeClr>
                </a:solidFill>
              </a:rPr>
              <a:t>Las DAP podrán autorizar la realización de esa actividad adicional (módulos de consultas) teniendo en cuenta las guardias realizadas en los 3 años anteriores (módulos).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sz="2600" b="1" dirty="0" smtClean="0">
                <a:solidFill>
                  <a:schemeClr val="accent6">
                    <a:lumMod val="75000"/>
                  </a:schemeClr>
                </a:solidFill>
              </a:rPr>
              <a:t>Módulos de consulta de una tarde a la semana con 20 pacientes/día.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sz="2600" b="1" dirty="0" smtClean="0">
                <a:solidFill>
                  <a:schemeClr val="accent6">
                    <a:lumMod val="75000"/>
                  </a:schemeClr>
                </a:solidFill>
              </a:rPr>
              <a:t>Retribución a través del complemento de atención continuada.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247426" y="242363"/>
            <a:ext cx="9434456" cy="17861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b="1" dirty="0" smtClean="0">
                <a:solidFill>
                  <a:srgbClr val="CC33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EXENCIÓN DE GUARDIAS</a:t>
            </a:r>
            <a:endParaRPr lang="es-ES" b="1" dirty="0">
              <a:solidFill>
                <a:srgbClr val="CC33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22062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36348" y="1287557"/>
            <a:ext cx="8456612" cy="43180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s-ES" sz="2600" b="1" dirty="0" smtClean="0">
                <a:solidFill>
                  <a:schemeClr val="accent6">
                    <a:lumMod val="75000"/>
                  </a:schemeClr>
                </a:solidFill>
              </a:rPr>
              <a:t>Para todos los MF y ENF que realizan guardias en EAP con apertura 24 x 7 se establece una jornada complementaria de 720 horas/año.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sz="2600" b="1" dirty="0" smtClean="0">
                <a:solidFill>
                  <a:schemeClr val="accent6">
                    <a:lumMod val="75000"/>
                  </a:schemeClr>
                </a:solidFill>
              </a:rPr>
              <a:t>Si se sobrepasa dicho límite, siempre con carácter voluntario, las horas de exceso se compensarán con un 25% adicional sobre el precio de la hora habitual.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sz="2600" b="1" dirty="0" smtClean="0">
                <a:solidFill>
                  <a:schemeClr val="accent6">
                    <a:lumMod val="75000"/>
                  </a:schemeClr>
                </a:solidFill>
              </a:rPr>
              <a:t>Se garantiza el descanso entre jornadas posterior a la realización de una guardia al día siguiente.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sz="2600" b="1" dirty="0" smtClean="0">
                <a:solidFill>
                  <a:schemeClr val="accent6">
                    <a:lumMod val="75000"/>
                  </a:schemeClr>
                </a:solidFill>
              </a:rPr>
              <a:t>Se cubrirá esta ausencia por parte del resto del EAP, personal MAC/EAC o mediante acúmulo de consultas (autorizado por la DAP).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247426" y="242363"/>
            <a:ext cx="9434456" cy="17861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b="1" dirty="0" smtClean="0">
                <a:solidFill>
                  <a:srgbClr val="CC33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DESCANSO TRAS GUARDIAS</a:t>
            </a:r>
            <a:endParaRPr lang="es-ES" b="1" dirty="0">
              <a:solidFill>
                <a:srgbClr val="CC33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44430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36348" y="1085855"/>
            <a:ext cx="8456612" cy="43180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s-ES" sz="2600" b="1" dirty="0" smtClean="0">
                <a:solidFill>
                  <a:schemeClr val="accent6">
                    <a:lumMod val="75000"/>
                  </a:schemeClr>
                </a:solidFill>
              </a:rPr>
              <a:t>Los profesionales podrán superar los límites de agenda establecidos de forma voluntaria.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sz="2600" b="1" dirty="0" smtClean="0">
                <a:solidFill>
                  <a:schemeClr val="accent6">
                    <a:lumMod val="75000"/>
                  </a:schemeClr>
                </a:solidFill>
              </a:rPr>
              <a:t>Las “agendas de apoyo” se organizarán en los centros de forma </a:t>
            </a:r>
            <a:r>
              <a:rPr lang="es-ES" sz="2600" b="1" u="sng" dirty="0" smtClean="0">
                <a:solidFill>
                  <a:schemeClr val="accent6">
                    <a:lumMod val="75000"/>
                  </a:schemeClr>
                </a:solidFill>
              </a:rPr>
              <a:t>voluntaria</a:t>
            </a:r>
            <a:r>
              <a:rPr lang="es-ES" sz="2600" b="1" dirty="0" smtClean="0">
                <a:solidFill>
                  <a:schemeClr val="accent6">
                    <a:lumMod val="75000"/>
                  </a:schemeClr>
                </a:solidFill>
              </a:rPr>
              <a:t> al superarse los límites máximos de consulta (35 pacientes en MF y 28 en Pediatría).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sz="2600" b="1" dirty="0" smtClean="0">
                <a:solidFill>
                  <a:schemeClr val="accent6">
                    <a:lumMod val="75000"/>
                  </a:schemeClr>
                </a:solidFill>
              </a:rPr>
              <a:t>En horario de 15-17 h (mañanas) o de 11-13 h (tardes).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sz="2600" b="1" dirty="0" smtClean="0">
                <a:solidFill>
                  <a:schemeClr val="accent6">
                    <a:lumMod val="75000"/>
                  </a:schemeClr>
                </a:solidFill>
              </a:rPr>
              <a:t>Se retribuyen adicionalmente (complemento B).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sz="2600" b="1" dirty="0" smtClean="0">
                <a:solidFill>
                  <a:schemeClr val="accent6">
                    <a:lumMod val="75000"/>
                  </a:schemeClr>
                </a:solidFill>
              </a:rPr>
              <a:t>Se ha establecido una “agenda tipo” para todos los profesionales.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sz="2600" b="1" dirty="0" smtClean="0">
                <a:solidFill>
                  <a:schemeClr val="accent6">
                    <a:lumMod val="75000"/>
                  </a:schemeClr>
                </a:solidFill>
              </a:rPr>
              <a:t>Las citas deberán ser visibles en SaludInforma para garantizar demoras inferiores a 3 días laborables.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247426" y="177815"/>
            <a:ext cx="9434456" cy="17861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2800" b="1" dirty="0" smtClean="0">
                <a:solidFill>
                  <a:srgbClr val="CC33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AGENDAS DE “APOYO AL EQUIPO (MEDICINA DE FAMILIA/PEDIATRÍA”</a:t>
            </a:r>
            <a:endParaRPr lang="es-ES" sz="2800" b="1" dirty="0">
              <a:solidFill>
                <a:srgbClr val="CC33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44566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iseño predeterminado">
  <a:themeElements>
    <a:clrScheme name="1_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Diseño predeterminado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2813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_tradn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2813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_tradn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redeterminad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redeterminad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redeterminad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24475</TotalTime>
  <Words>1105</Words>
  <Application>Microsoft Office PowerPoint</Application>
  <PresentationFormat>Personalizado</PresentationFormat>
  <Paragraphs>83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0" baseType="lpstr">
      <vt:lpstr>Arial</vt:lpstr>
      <vt:lpstr>Calibri</vt:lpstr>
      <vt:lpstr>Times New Roman</vt:lpstr>
      <vt:lpstr>Verdana</vt:lpstr>
      <vt:lpstr>Wingdings</vt:lpstr>
      <vt:lpstr>1_Diseño predeterminado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Salud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Semana Geriátrica de Teruel</dc:title>
  <dc:subject>23/11/2016</dc:subject>
  <dc:creator>Javier Marzo</dc:creator>
  <cp:lastModifiedBy>prensa</cp:lastModifiedBy>
  <cp:revision>438</cp:revision>
  <cp:lastPrinted>2021-06-17T06:22:11Z</cp:lastPrinted>
  <dcterms:created xsi:type="dcterms:W3CDTF">2004-03-03T08:45:09Z</dcterms:created>
  <dcterms:modified xsi:type="dcterms:W3CDTF">2023-02-27T09:07:43Z</dcterms:modified>
</cp:coreProperties>
</file>